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8" d="100"/>
          <a:sy n="108" d="100"/>
        </p:scale>
        <p:origin x="3324" y="144"/>
      </p:cViewPr>
      <p:guideLst>
        <p:guide orient="horz" pos="2160"/>
        <p:guide pos="32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337D4-2C2D-4874-A7BB-0D957BC48FD9}" type="datetimeFigureOut">
              <a:rPr lang="pl-PL" smtClean="0"/>
              <a:pPr/>
              <a:t>13.01.2025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6464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2E78F-903B-4112-BDEC-7462D21CA20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2E78F-903B-4112-BDEC-7462D21CA20B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1143000" y="1122840"/>
            <a:ext cx="6857280" cy="1106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216000" anchor="ctr">
            <a:noAutofit/>
          </a:bodyPr>
          <a:lstStyle/>
          <a:p>
            <a:r>
              <a:rPr lang="pl-PL" sz="1800" b="0" strike="noStrike" spc="-1">
                <a:latin typeface="Arial"/>
              </a:rPr>
              <a:t>Kliknij, aby edytować format tekstu tytułu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1143360" y="1103082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216000" anchor="b">
            <a:normAutofit/>
          </a:bodyPr>
          <a:lstStyle/>
          <a:p>
            <a:pPr>
              <a:lnSpc>
                <a:spcPts val="300"/>
              </a:lnSpc>
              <a:buNone/>
              <a:tabLst>
                <a:tab pos="0" algn="l"/>
              </a:tabLst>
            </a:pPr>
            <a:r>
              <a:rPr lang="pl-PL" sz="5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										</a:t>
            </a:r>
            <a:br>
              <a:rPr dirty="0"/>
            </a:br>
            <a:br>
              <a:rPr lang="pl-PL" sz="126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pl-PL" sz="126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									</a:t>
            </a:r>
            <a:br>
              <a:rPr lang="pl-PL" sz="126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b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b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b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b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b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b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br>
              <a:rPr lang="pl-PL" sz="1600" b="1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br>
              <a:rPr dirty="0"/>
            </a:br>
            <a:br>
              <a:rPr dirty="0"/>
            </a:br>
            <a:r>
              <a:rPr lang="pl-PL" sz="5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						</a:t>
            </a:r>
            <a:r>
              <a:rPr lang="pl-PL" sz="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	</a:t>
            </a:r>
            <a:endParaRPr lang="pl-PL" sz="600" b="0" strike="noStrike" spc="-1" dirty="0">
              <a:latin typeface="Arial"/>
            </a:endParaRPr>
          </a:p>
        </p:txBody>
      </p:sp>
      <p:sp>
        <p:nvSpPr>
          <p:cNvPr id="192" name="pole tekstowe 4"/>
          <p:cNvSpPr/>
          <p:nvPr/>
        </p:nvSpPr>
        <p:spPr>
          <a:xfrm>
            <a:off x="3650009" y="767513"/>
            <a:ext cx="2228306" cy="428628"/>
          </a:xfrm>
          <a:prstGeom prst="rect">
            <a:avLst/>
          </a:prstGeom>
          <a:solidFill>
            <a:schemeClr val="accent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D Y R E K T O R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B I U R A</a:t>
            </a:r>
            <a:endParaRPr lang="pl-PL" sz="1200" b="0" strike="noStrike" spc="-1" dirty="0">
              <a:latin typeface="Arial"/>
            </a:endParaRPr>
          </a:p>
        </p:txBody>
      </p:sp>
      <p:sp>
        <p:nvSpPr>
          <p:cNvPr id="193" name="pole tekstowe 5"/>
          <p:cNvSpPr/>
          <p:nvPr/>
        </p:nvSpPr>
        <p:spPr>
          <a:xfrm>
            <a:off x="6106494" y="1378749"/>
            <a:ext cx="1692000" cy="633640"/>
          </a:xfrm>
          <a:prstGeom prst="rect">
            <a:avLst/>
          </a:prstGeom>
          <a:solidFill>
            <a:srgbClr val="BCD7E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Z A S T Ę P C A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D Y R E K T O R A   </a:t>
            </a:r>
            <a:br>
              <a:rPr dirty="0"/>
            </a:b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B I U R A</a:t>
            </a:r>
            <a:endParaRPr lang="pl-PL" sz="1200" b="0" strike="noStrike" spc="-1" dirty="0">
              <a:latin typeface="Arial"/>
            </a:endParaRPr>
          </a:p>
        </p:txBody>
      </p:sp>
      <p:sp>
        <p:nvSpPr>
          <p:cNvPr id="194" name="pole tekstowe 9"/>
          <p:cNvSpPr/>
          <p:nvPr/>
        </p:nvSpPr>
        <p:spPr>
          <a:xfrm>
            <a:off x="1416454" y="2859187"/>
            <a:ext cx="1986505" cy="692249"/>
          </a:xfrm>
          <a:prstGeom prst="rect">
            <a:avLst/>
          </a:prstGeom>
          <a:solidFill>
            <a:schemeClr val="accent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Wydział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do Walki z Handlem Ludźmi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l-PL" sz="1200" b="0" strike="noStrike" spc="-1" dirty="0">
              <a:latin typeface="Arial"/>
            </a:endParaRPr>
          </a:p>
        </p:txBody>
      </p:sp>
      <p:sp>
        <p:nvSpPr>
          <p:cNvPr id="195" name="pole tekstowe 10"/>
          <p:cNvSpPr/>
          <p:nvPr/>
        </p:nvSpPr>
        <p:spPr>
          <a:xfrm>
            <a:off x="6106494" y="2121648"/>
            <a:ext cx="1692000" cy="648000"/>
          </a:xfrm>
          <a:prstGeom prst="rect">
            <a:avLst/>
          </a:prstGeom>
          <a:solidFill>
            <a:schemeClr val="accent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Wydział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Techniki Operacyjnej</a:t>
            </a:r>
            <a:endParaRPr lang="pl-PL" sz="1200" b="0" strike="noStrike" spc="-1" dirty="0">
              <a:latin typeface="Arial"/>
            </a:endParaRPr>
          </a:p>
        </p:txBody>
      </p:sp>
      <p:sp>
        <p:nvSpPr>
          <p:cNvPr id="196" name="pole tekstowe 11"/>
          <p:cNvSpPr/>
          <p:nvPr/>
        </p:nvSpPr>
        <p:spPr>
          <a:xfrm>
            <a:off x="3854801" y="2118939"/>
            <a:ext cx="1798365" cy="648000"/>
          </a:xfrm>
          <a:prstGeom prst="rect">
            <a:avLst/>
          </a:prstGeom>
          <a:solidFill>
            <a:schemeClr val="accent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l-PL" sz="1200" b="1" spc="-1" dirty="0">
              <a:solidFill>
                <a:srgbClr val="00000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pc="-1" dirty="0">
                <a:solidFill>
                  <a:srgbClr val="000000"/>
                </a:solidFill>
                <a:latin typeface="Times New Roman"/>
                <a:ea typeface="Arial"/>
              </a:rPr>
              <a:t>Wydział Ogólny</a:t>
            </a:r>
            <a:endParaRPr lang="pl-PL" sz="1200" spc="-1" dirty="0"/>
          </a:p>
        </p:txBody>
      </p:sp>
      <p:sp>
        <p:nvSpPr>
          <p:cNvPr id="197" name="pole tekstowe 12"/>
          <p:cNvSpPr/>
          <p:nvPr/>
        </p:nvSpPr>
        <p:spPr>
          <a:xfrm>
            <a:off x="1410504" y="2100418"/>
            <a:ext cx="1994043" cy="692255"/>
          </a:xfrm>
          <a:prstGeom prst="rect">
            <a:avLst/>
          </a:prstGeom>
          <a:solidFill>
            <a:schemeClr val="accent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l-PL" sz="1200" b="1" spc="-1" dirty="0">
              <a:solidFill>
                <a:srgbClr val="00000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pc="-1" dirty="0">
                <a:solidFill>
                  <a:srgbClr val="000000"/>
                </a:solidFill>
                <a:latin typeface="Times New Roman"/>
                <a:ea typeface="Arial"/>
              </a:rPr>
              <a:t>Wydział Kryminalny</a:t>
            </a:r>
            <a:endParaRPr lang="pl-PL" sz="1200" spc="-1" dirty="0"/>
          </a:p>
        </p:txBody>
      </p:sp>
      <p:sp>
        <p:nvSpPr>
          <p:cNvPr id="198" name="pole tekstowe 13"/>
          <p:cNvSpPr/>
          <p:nvPr/>
        </p:nvSpPr>
        <p:spPr>
          <a:xfrm>
            <a:off x="6106494" y="2841702"/>
            <a:ext cx="1692000" cy="648000"/>
          </a:xfrm>
          <a:prstGeom prst="rect">
            <a:avLst/>
          </a:prstGeom>
          <a:solidFill>
            <a:schemeClr val="accent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Wydział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Dochodzeniowo-Śledczy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l-PL" sz="1200" b="0" strike="noStrike" spc="-1" dirty="0">
              <a:latin typeface="Arial"/>
            </a:endParaRPr>
          </a:p>
        </p:txBody>
      </p:sp>
      <p:sp>
        <p:nvSpPr>
          <p:cNvPr id="199" name="pole tekstowe 14"/>
          <p:cNvSpPr/>
          <p:nvPr/>
        </p:nvSpPr>
        <p:spPr>
          <a:xfrm>
            <a:off x="6106494" y="4364464"/>
            <a:ext cx="1692000" cy="648000"/>
          </a:xfrm>
          <a:prstGeom prst="rect">
            <a:avLst/>
          </a:prstGeom>
          <a:solidFill>
            <a:schemeClr val="accent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Wydział Poszukiwań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i Identyfikacji Osób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l-PL" sz="1200" b="0" strike="noStrike" spc="-1" dirty="0">
              <a:latin typeface="Arial"/>
            </a:endParaRPr>
          </a:p>
        </p:txBody>
      </p:sp>
      <p:sp>
        <p:nvSpPr>
          <p:cNvPr id="200" name="pole tekstowe 15"/>
          <p:cNvSpPr/>
          <p:nvPr/>
        </p:nvSpPr>
        <p:spPr>
          <a:xfrm>
            <a:off x="1408157" y="3611136"/>
            <a:ext cx="1986505" cy="790506"/>
          </a:xfrm>
          <a:prstGeom prst="rect">
            <a:avLst/>
          </a:prstGeom>
          <a:solidFill>
            <a:schemeClr val="accent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Wydział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do Walki </a:t>
            </a:r>
            <a:b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</a:b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z Przestępczością Narkotykową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l-PL" sz="1200" b="0" strike="noStrike" spc="-1" dirty="0">
              <a:latin typeface="Arial"/>
            </a:endParaRPr>
          </a:p>
        </p:txBody>
      </p:sp>
      <p:sp>
        <p:nvSpPr>
          <p:cNvPr id="201" name="pole tekstowe 19"/>
          <p:cNvSpPr/>
          <p:nvPr/>
        </p:nvSpPr>
        <p:spPr>
          <a:xfrm>
            <a:off x="1414404" y="1365059"/>
            <a:ext cx="1988192" cy="633825"/>
          </a:xfrm>
          <a:prstGeom prst="rect">
            <a:avLst/>
          </a:prstGeom>
          <a:solidFill>
            <a:srgbClr val="BCD7E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Z A S T Ę P C A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D Y R E K T O R A   </a:t>
            </a:r>
            <a:br>
              <a:rPr dirty="0"/>
            </a:b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B I U R A</a:t>
            </a:r>
            <a:endParaRPr lang="pl-PL" sz="1200" b="0" strike="noStrike" spc="-1" dirty="0">
              <a:latin typeface="Arial"/>
            </a:endParaRPr>
          </a:p>
        </p:txBody>
      </p:sp>
      <p:sp>
        <p:nvSpPr>
          <p:cNvPr id="215" name="Prostokąt 24"/>
          <p:cNvSpPr/>
          <p:nvPr/>
        </p:nvSpPr>
        <p:spPr>
          <a:xfrm>
            <a:off x="5344099" y="5918593"/>
            <a:ext cx="1357560" cy="500066"/>
          </a:xfrm>
          <a:prstGeom prst="rect">
            <a:avLst/>
          </a:prstGeom>
          <a:solidFill>
            <a:srgbClr val="BCD7EF"/>
          </a:solidFill>
          <a:ln w="12700">
            <a:solidFill>
              <a:srgbClr val="44739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8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Sekcja Przewodników Psów Specjalnych MTR</a:t>
            </a:r>
            <a:endParaRPr lang="pl-PL" sz="800" b="0" strike="noStrike" spc="-1" dirty="0">
              <a:latin typeface="Arial"/>
            </a:endParaRPr>
          </a:p>
        </p:txBody>
      </p:sp>
      <p:sp>
        <p:nvSpPr>
          <p:cNvPr id="218" name="Prostokąt 3"/>
          <p:cNvSpPr/>
          <p:nvPr/>
        </p:nvSpPr>
        <p:spPr>
          <a:xfrm>
            <a:off x="5336926" y="5229873"/>
            <a:ext cx="1357560" cy="500066"/>
          </a:xfrm>
          <a:prstGeom prst="rect">
            <a:avLst/>
          </a:prstGeom>
          <a:solidFill>
            <a:srgbClr val="BCD7EF"/>
          </a:solidFill>
          <a:ln w="12700">
            <a:solidFill>
              <a:srgbClr val="44739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800" b="1" spc="-1" dirty="0">
                <a:solidFill>
                  <a:srgbClr val="000000"/>
                </a:solidFill>
                <a:latin typeface="Times New Roman"/>
              </a:rPr>
              <a:t>Zespół  Wsparcia Poszukiwań</a:t>
            </a:r>
            <a:endParaRPr lang="pl-PL" sz="800" b="0" strike="noStrike" spc="-1" dirty="0">
              <a:latin typeface="Arial"/>
            </a:endParaRPr>
          </a:p>
        </p:txBody>
      </p:sp>
      <p:sp>
        <p:nvSpPr>
          <p:cNvPr id="38" name="pole tekstowe 37"/>
          <p:cNvSpPr txBox="1"/>
          <p:nvPr/>
        </p:nvSpPr>
        <p:spPr>
          <a:xfrm>
            <a:off x="369328" y="132513"/>
            <a:ext cx="8286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Schemat organizacyjny </a:t>
            </a:r>
          </a:p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Biura Kryminalnego Komendy Głównej Policji</a:t>
            </a:r>
          </a:p>
        </p:txBody>
      </p:sp>
      <p:sp>
        <p:nvSpPr>
          <p:cNvPr id="39" name="pole tekstowe 38"/>
          <p:cNvSpPr txBox="1"/>
          <p:nvPr/>
        </p:nvSpPr>
        <p:spPr>
          <a:xfrm>
            <a:off x="7572396" y="285728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00" dirty="0">
                <a:latin typeface="Times New Roman" pitchFamily="18" charset="0"/>
                <a:cs typeface="Times New Roman" pitchFamily="18" charset="0"/>
              </a:rPr>
              <a:t>Załącznik do decyzji nr  38/2024 Dyrektora Biura Kryminalnego Komendy Głównej Policji </a:t>
            </a:r>
          </a:p>
          <a:p>
            <a:r>
              <a:rPr lang="pl-PL" sz="600" dirty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pl-PL" sz="600">
                <a:latin typeface="Times New Roman" pitchFamily="18" charset="0"/>
                <a:cs typeface="Times New Roman" pitchFamily="18" charset="0"/>
              </a:rPr>
              <a:t>dnia 29  </a:t>
            </a:r>
            <a:r>
              <a:rPr lang="pl-PL" sz="600" dirty="0">
                <a:latin typeface="Times New Roman" pitchFamily="18" charset="0"/>
                <a:cs typeface="Times New Roman" pitchFamily="18" charset="0"/>
              </a:rPr>
              <a:t>listopada 2024 r.</a:t>
            </a:r>
          </a:p>
        </p:txBody>
      </p:sp>
      <p:sp>
        <p:nvSpPr>
          <p:cNvPr id="37" name="Prostokąt 4"/>
          <p:cNvSpPr/>
          <p:nvPr/>
        </p:nvSpPr>
        <p:spPr>
          <a:xfrm>
            <a:off x="6106494" y="3595357"/>
            <a:ext cx="1692000" cy="648000"/>
          </a:xfrm>
          <a:prstGeom prst="rect">
            <a:avLst/>
          </a:prstGeom>
          <a:solidFill>
            <a:schemeClr val="accent5"/>
          </a:solidFill>
          <a:ln w="12700">
            <a:solidFill>
              <a:srgbClr val="44739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Wydział Przestępstw Niewykrytych</a:t>
            </a:r>
            <a:endParaRPr lang="pl-PL" sz="1200" b="0" strike="noStrike" spc="-1" dirty="0">
              <a:latin typeface="Arial"/>
            </a:endParaRPr>
          </a:p>
        </p:txBody>
      </p:sp>
      <p:sp>
        <p:nvSpPr>
          <p:cNvPr id="52" name="Prostokąt 3"/>
          <p:cNvSpPr/>
          <p:nvPr/>
        </p:nvSpPr>
        <p:spPr>
          <a:xfrm>
            <a:off x="7186793" y="5918593"/>
            <a:ext cx="1357322" cy="500066"/>
          </a:xfrm>
          <a:prstGeom prst="rect">
            <a:avLst/>
          </a:prstGeom>
          <a:solidFill>
            <a:srgbClr val="BCD7EF"/>
          </a:solidFill>
          <a:ln w="12700">
            <a:solidFill>
              <a:srgbClr val="44739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800" b="1" strike="noStrike" spc="-1" dirty="0">
                <a:latin typeface="Times New Roman" pitchFamily="18" charset="0"/>
                <a:cs typeface="Times New Roman" pitchFamily="18" charset="0"/>
              </a:rPr>
              <a:t>Zespół  do spraw </a:t>
            </a:r>
            <a:br>
              <a:rPr lang="pl-PL" sz="800" b="1" strike="noStrike" spc="-1">
                <a:latin typeface="Times New Roman" pitchFamily="18" charset="0"/>
                <a:cs typeface="Times New Roman" pitchFamily="18" charset="0"/>
              </a:rPr>
            </a:br>
            <a:r>
              <a:rPr lang="pl-PL" sz="800" b="1" strike="noStrike" spc="-1">
                <a:latin typeface="Times New Roman" pitchFamily="18" charset="0"/>
                <a:cs typeface="Times New Roman" pitchFamily="18" charset="0"/>
              </a:rPr>
              <a:t>Koordynacji </a:t>
            </a:r>
            <a:br>
              <a:rPr lang="pl-PL" sz="800" b="1" strike="noStrike" spc="-1" dirty="0">
                <a:latin typeface="Times New Roman" pitchFamily="18" charset="0"/>
                <a:cs typeface="Times New Roman" pitchFamily="18" charset="0"/>
              </a:rPr>
            </a:br>
            <a:r>
              <a:rPr lang="pl-PL" sz="800" b="1" strike="noStrike" spc="-1" dirty="0">
                <a:latin typeface="Times New Roman" pitchFamily="18" charset="0"/>
                <a:cs typeface="Times New Roman" pitchFamily="18" charset="0"/>
              </a:rPr>
              <a:t>i Nadzoru Poszukiwań </a:t>
            </a:r>
            <a:br>
              <a:rPr lang="pl-PL" sz="800" b="1" strike="noStrike" spc="-1" dirty="0">
                <a:latin typeface="Times New Roman" pitchFamily="18" charset="0"/>
                <a:cs typeface="Times New Roman" pitchFamily="18" charset="0"/>
              </a:rPr>
            </a:br>
            <a:r>
              <a:rPr lang="pl-PL" sz="800" b="1" strike="noStrike" spc="-1" dirty="0">
                <a:latin typeface="Times New Roman" pitchFamily="18" charset="0"/>
                <a:cs typeface="Times New Roman" pitchFamily="18" charset="0"/>
              </a:rPr>
              <a:t>i Identyfikacji Osób</a:t>
            </a:r>
          </a:p>
        </p:txBody>
      </p:sp>
      <p:sp>
        <p:nvSpPr>
          <p:cNvPr id="53" name="Prostokąt 3"/>
          <p:cNvSpPr/>
          <p:nvPr/>
        </p:nvSpPr>
        <p:spPr>
          <a:xfrm>
            <a:off x="7203330" y="5229873"/>
            <a:ext cx="1357322" cy="500066"/>
          </a:xfrm>
          <a:prstGeom prst="rect">
            <a:avLst/>
          </a:prstGeom>
          <a:solidFill>
            <a:srgbClr val="BCD7EF"/>
          </a:solidFill>
          <a:ln w="12700">
            <a:solidFill>
              <a:srgbClr val="44739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800" b="1" strike="noStrike" spc="-1" dirty="0">
                <a:latin typeface="Times New Roman" pitchFamily="18" charset="0"/>
                <a:cs typeface="Times New Roman" pitchFamily="18" charset="0"/>
              </a:rPr>
              <a:t>Zespół Całodobowej Obsługi – Centrum Poszukiwań Osób Zaginionych</a:t>
            </a:r>
          </a:p>
        </p:txBody>
      </p:sp>
      <p:sp>
        <p:nvSpPr>
          <p:cNvPr id="75" name="Prostokąt 24"/>
          <p:cNvSpPr/>
          <p:nvPr/>
        </p:nvSpPr>
        <p:spPr>
          <a:xfrm>
            <a:off x="7892277" y="2636912"/>
            <a:ext cx="1202768" cy="974223"/>
          </a:xfrm>
          <a:prstGeom prst="rect">
            <a:avLst/>
          </a:prstGeom>
          <a:solidFill>
            <a:srgbClr val="BCD7EF"/>
          </a:solidFill>
          <a:ln w="12700">
            <a:solidFill>
              <a:srgbClr val="44739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800" b="1" strike="noStrike" spc="-1" dirty="0">
                <a:latin typeface="Times New Roman" pitchFamily="18" charset="0"/>
                <a:cs typeface="Times New Roman" pitchFamily="18" charset="0"/>
              </a:rPr>
              <a:t>Zespół do spraw Zarządzania Elektronicznym Rejestrem Czynności Dochodzeniowo-Śledczych (</a:t>
            </a:r>
            <a:r>
              <a:rPr lang="pl-PL" sz="800" b="1" strike="noStrike" spc="-1" dirty="0" err="1">
                <a:latin typeface="Times New Roman" pitchFamily="18" charset="0"/>
                <a:cs typeface="Times New Roman" pitchFamily="18" charset="0"/>
              </a:rPr>
              <a:t>ERCDŚ</a:t>
            </a:r>
            <a:r>
              <a:rPr lang="pl-PL" sz="800" b="1" strike="noStrike" spc="-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800" b="1" strike="noStrike" spc="-1" dirty="0" err="1">
                <a:latin typeface="Times New Roman" pitchFamily="18" charset="0"/>
                <a:cs typeface="Times New Roman" pitchFamily="18" charset="0"/>
              </a:rPr>
              <a:t>KGP</a:t>
            </a:r>
            <a:r>
              <a:rPr lang="pl-PL" sz="800" b="1" strike="noStrike" spc="-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21C9D8D7-3F81-4102-86E4-0AC3147EBC75}"/>
              </a:ext>
            </a:extLst>
          </p:cNvPr>
          <p:cNvCxnSpPr>
            <a:stCxn id="218" idx="3"/>
            <a:endCxn id="53" idx="1"/>
          </p:cNvCxnSpPr>
          <p:nvPr/>
        </p:nvCxnSpPr>
        <p:spPr>
          <a:xfrm>
            <a:off x="6694486" y="5479906"/>
            <a:ext cx="5088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10">
            <a:extLst>
              <a:ext uri="{FF2B5EF4-FFF2-40B4-BE49-F238E27FC236}">
                <a16:creationId xmlns:a16="http://schemas.microsoft.com/office/drawing/2014/main" id="{2AB3AAC6-7772-4FBB-AC61-A447AAC363E2}"/>
              </a:ext>
            </a:extLst>
          </p:cNvPr>
          <p:cNvCxnSpPr>
            <a:stCxn id="215" idx="3"/>
            <a:endCxn id="52" idx="1"/>
          </p:cNvCxnSpPr>
          <p:nvPr/>
        </p:nvCxnSpPr>
        <p:spPr>
          <a:xfrm>
            <a:off x="6701659" y="6168626"/>
            <a:ext cx="4851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17">
            <a:extLst>
              <a:ext uri="{FF2B5EF4-FFF2-40B4-BE49-F238E27FC236}">
                <a16:creationId xmlns:a16="http://schemas.microsoft.com/office/drawing/2014/main" id="{F3278720-2344-48A7-9C12-F39E3F553899}"/>
              </a:ext>
            </a:extLst>
          </p:cNvPr>
          <p:cNvCxnSpPr>
            <a:cxnSpLocks/>
            <a:stCxn id="199" idx="2"/>
          </p:cNvCxnSpPr>
          <p:nvPr/>
        </p:nvCxnSpPr>
        <p:spPr>
          <a:xfrm>
            <a:off x="6952494" y="5012464"/>
            <a:ext cx="0" cy="11561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21">
            <a:extLst>
              <a:ext uri="{FF2B5EF4-FFF2-40B4-BE49-F238E27FC236}">
                <a16:creationId xmlns:a16="http://schemas.microsoft.com/office/drawing/2014/main" id="{AC97719C-D908-4EA2-B9D4-FA239C9E7AA9}"/>
              </a:ext>
            </a:extLst>
          </p:cNvPr>
          <p:cNvCxnSpPr>
            <a:cxnSpLocks/>
            <a:stCxn id="192" idx="2"/>
            <a:endCxn id="196" idx="0"/>
          </p:cNvCxnSpPr>
          <p:nvPr/>
        </p:nvCxnSpPr>
        <p:spPr>
          <a:xfrm flipH="1">
            <a:off x="4753984" y="1196141"/>
            <a:ext cx="10178" cy="9227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48">
            <a:extLst>
              <a:ext uri="{FF2B5EF4-FFF2-40B4-BE49-F238E27FC236}">
                <a16:creationId xmlns:a16="http://schemas.microsoft.com/office/drawing/2014/main" id="{46B909A1-E9DE-4F0D-898C-4C10D48A3CCB}"/>
              </a:ext>
            </a:extLst>
          </p:cNvPr>
          <p:cNvCxnSpPr>
            <a:cxnSpLocks/>
            <a:stCxn id="192" idx="1"/>
          </p:cNvCxnSpPr>
          <p:nvPr/>
        </p:nvCxnSpPr>
        <p:spPr>
          <a:xfrm flipH="1" flipV="1">
            <a:off x="2359979" y="973181"/>
            <a:ext cx="1290030" cy="8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Łącznik prosty 53">
            <a:extLst>
              <a:ext uri="{FF2B5EF4-FFF2-40B4-BE49-F238E27FC236}">
                <a16:creationId xmlns:a16="http://schemas.microsoft.com/office/drawing/2014/main" id="{8D286681-875E-41A5-B27A-86521F85BF76}"/>
              </a:ext>
            </a:extLst>
          </p:cNvPr>
          <p:cNvCxnSpPr>
            <a:cxnSpLocks/>
          </p:cNvCxnSpPr>
          <p:nvPr/>
        </p:nvCxnSpPr>
        <p:spPr>
          <a:xfrm>
            <a:off x="2339752" y="1000108"/>
            <a:ext cx="0" cy="3596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Łącznik prosty 60">
            <a:extLst>
              <a:ext uri="{FF2B5EF4-FFF2-40B4-BE49-F238E27FC236}">
                <a16:creationId xmlns:a16="http://schemas.microsoft.com/office/drawing/2014/main" id="{E126216F-3FF7-47FC-AAF7-4CA9E72E85C1}"/>
              </a:ext>
            </a:extLst>
          </p:cNvPr>
          <p:cNvCxnSpPr>
            <a:cxnSpLocks/>
            <a:stCxn id="192" idx="3"/>
          </p:cNvCxnSpPr>
          <p:nvPr/>
        </p:nvCxnSpPr>
        <p:spPr>
          <a:xfrm>
            <a:off x="5878315" y="981827"/>
            <a:ext cx="10843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Łącznik prosty 62">
            <a:extLst>
              <a:ext uri="{FF2B5EF4-FFF2-40B4-BE49-F238E27FC236}">
                <a16:creationId xmlns:a16="http://schemas.microsoft.com/office/drawing/2014/main" id="{45E09194-3476-4A76-921E-45C93779800D}"/>
              </a:ext>
            </a:extLst>
          </p:cNvPr>
          <p:cNvCxnSpPr>
            <a:cxnSpLocks/>
            <a:endCxn id="193" idx="0"/>
          </p:cNvCxnSpPr>
          <p:nvPr/>
        </p:nvCxnSpPr>
        <p:spPr>
          <a:xfrm>
            <a:off x="6952494" y="1000108"/>
            <a:ext cx="0" cy="3786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Łącznik prosty 68">
            <a:extLst>
              <a:ext uri="{FF2B5EF4-FFF2-40B4-BE49-F238E27FC236}">
                <a16:creationId xmlns:a16="http://schemas.microsoft.com/office/drawing/2014/main" id="{C04AC545-A4AB-4BCF-9E8A-DE097E438129}"/>
              </a:ext>
            </a:extLst>
          </p:cNvPr>
          <p:cNvCxnSpPr>
            <a:cxnSpLocks/>
          </p:cNvCxnSpPr>
          <p:nvPr/>
        </p:nvCxnSpPr>
        <p:spPr>
          <a:xfrm flipH="1">
            <a:off x="3394662" y="1712580"/>
            <a:ext cx="2217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Łącznik prosty 71">
            <a:extLst>
              <a:ext uri="{FF2B5EF4-FFF2-40B4-BE49-F238E27FC236}">
                <a16:creationId xmlns:a16="http://schemas.microsoft.com/office/drawing/2014/main" id="{5B144B50-6EE5-49C2-9E8A-4400E286307B}"/>
              </a:ext>
            </a:extLst>
          </p:cNvPr>
          <p:cNvCxnSpPr>
            <a:cxnSpLocks/>
          </p:cNvCxnSpPr>
          <p:nvPr/>
        </p:nvCxnSpPr>
        <p:spPr>
          <a:xfrm>
            <a:off x="3601338" y="1712580"/>
            <a:ext cx="15114" cy="22246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Łącznik prosty 78">
            <a:extLst>
              <a:ext uri="{FF2B5EF4-FFF2-40B4-BE49-F238E27FC236}">
                <a16:creationId xmlns:a16="http://schemas.microsoft.com/office/drawing/2014/main" id="{CDCBB689-4D1D-4F84-95D2-B1515D61A471}"/>
              </a:ext>
            </a:extLst>
          </p:cNvPr>
          <p:cNvCxnSpPr>
            <a:cxnSpLocks/>
          </p:cNvCxnSpPr>
          <p:nvPr/>
        </p:nvCxnSpPr>
        <p:spPr>
          <a:xfrm>
            <a:off x="3377783" y="3937231"/>
            <a:ext cx="2479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Łącznik prosty 84">
            <a:extLst>
              <a:ext uri="{FF2B5EF4-FFF2-40B4-BE49-F238E27FC236}">
                <a16:creationId xmlns:a16="http://schemas.microsoft.com/office/drawing/2014/main" id="{8B76685D-079F-43F2-AED5-ED40146F03FA}"/>
              </a:ext>
            </a:extLst>
          </p:cNvPr>
          <p:cNvCxnSpPr>
            <a:stCxn id="193" idx="1"/>
          </p:cNvCxnSpPr>
          <p:nvPr/>
        </p:nvCxnSpPr>
        <p:spPr>
          <a:xfrm flipH="1">
            <a:off x="5868144" y="1695569"/>
            <a:ext cx="238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Łącznik prosty 86">
            <a:extLst>
              <a:ext uri="{FF2B5EF4-FFF2-40B4-BE49-F238E27FC236}">
                <a16:creationId xmlns:a16="http://schemas.microsoft.com/office/drawing/2014/main" id="{8C2ACEAE-D2ED-454D-894C-50265298F3D1}"/>
              </a:ext>
            </a:extLst>
          </p:cNvPr>
          <p:cNvCxnSpPr>
            <a:cxnSpLocks/>
          </p:cNvCxnSpPr>
          <p:nvPr/>
        </p:nvCxnSpPr>
        <p:spPr>
          <a:xfrm>
            <a:off x="5868144" y="1695569"/>
            <a:ext cx="0" cy="29928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Łącznik prosty 88">
            <a:extLst>
              <a:ext uri="{FF2B5EF4-FFF2-40B4-BE49-F238E27FC236}">
                <a16:creationId xmlns:a16="http://schemas.microsoft.com/office/drawing/2014/main" id="{405A2C40-5991-40E4-B30A-885F9679E52F}"/>
              </a:ext>
            </a:extLst>
          </p:cNvPr>
          <p:cNvCxnSpPr>
            <a:stCxn id="195" idx="1"/>
          </p:cNvCxnSpPr>
          <p:nvPr/>
        </p:nvCxnSpPr>
        <p:spPr>
          <a:xfrm flipH="1" flipV="1">
            <a:off x="5868144" y="2440231"/>
            <a:ext cx="238350" cy="5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Łącznik prosty 96">
            <a:extLst>
              <a:ext uri="{FF2B5EF4-FFF2-40B4-BE49-F238E27FC236}">
                <a16:creationId xmlns:a16="http://schemas.microsoft.com/office/drawing/2014/main" id="{0474656D-682B-4634-9445-644B6B9891E3}"/>
              </a:ext>
            </a:extLst>
          </p:cNvPr>
          <p:cNvCxnSpPr>
            <a:cxnSpLocks/>
          </p:cNvCxnSpPr>
          <p:nvPr/>
        </p:nvCxnSpPr>
        <p:spPr>
          <a:xfrm flipH="1">
            <a:off x="3359498" y="2442939"/>
            <a:ext cx="2683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Łącznik prosty 98">
            <a:extLst>
              <a:ext uri="{FF2B5EF4-FFF2-40B4-BE49-F238E27FC236}">
                <a16:creationId xmlns:a16="http://schemas.microsoft.com/office/drawing/2014/main" id="{C93C8BE1-8E1C-42F5-A174-2D8E54E4FCB9}"/>
              </a:ext>
            </a:extLst>
          </p:cNvPr>
          <p:cNvCxnSpPr>
            <a:cxnSpLocks/>
          </p:cNvCxnSpPr>
          <p:nvPr/>
        </p:nvCxnSpPr>
        <p:spPr>
          <a:xfrm flipH="1">
            <a:off x="3377782" y="3162638"/>
            <a:ext cx="2479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Łącznik prosty 103">
            <a:extLst>
              <a:ext uri="{FF2B5EF4-FFF2-40B4-BE49-F238E27FC236}">
                <a16:creationId xmlns:a16="http://schemas.microsoft.com/office/drawing/2014/main" id="{149B9A37-1B13-4232-A39A-6751582A95F1}"/>
              </a:ext>
            </a:extLst>
          </p:cNvPr>
          <p:cNvCxnSpPr>
            <a:stCxn id="199" idx="1"/>
          </p:cNvCxnSpPr>
          <p:nvPr/>
        </p:nvCxnSpPr>
        <p:spPr>
          <a:xfrm flipH="1">
            <a:off x="5868144" y="4688464"/>
            <a:ext cx="238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Łącznik prosty 106">
            <a:extLst>
              <a:ext uri="{FF2B5EF4-FFF2-40B4-BE49-F238E27FC236}">
                <a16:creationId xmlns:a16="http://schemas.microsoft.com/office/drawing/2014/main" id="{E5A78414-59D0-4388-A29E-AF72606E5FA3}"/>
              </a:ext>
            </a:extLst>
          </p:cNvPr>
          <p:cNvCxnSpPr>
            <a:stCxn id="37" idx="1"/>
          </p:cNvCxnSpPr>
          <p:nvPr/>
        </p:nvCxnSpPr>
        <p:spPr>
          <a:xfrm flipH="1">
            <a:off x="5868144" y="3919357"/>
            <a:ext cx="238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Łącznik prosty 108">
            <a:extLst>
              <a:ext uri="{FF2B5EF4-FFF2-40B4-BE49-F238E27FC236}">
                <a16:creationId xmlns:a16="http://schemas.microsoft.com/office/drawing/2014/main" id="{B6C2A773-0AAE-4F86-A51C-6F20608AD498}"/>
              </a:ext>
            </a:extLst>
          </p:cNvPr>
          <p:cNvCxnSpPr>
            <a:stCxn id="198" idx="1"/>
          </p:cNvCxnSpPr>
          <p:nvPr/>
        </p:nvCxnSpPr>
        <p:spPr>
          <a:xfrm flipH="1">
            <a:off x="5868144" y="3165702"/>
            <a:ext cx="238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Łącznik prosty 118">
            <a:extLst>
              <a:ext uri="{FF2B5EF4-FFF2-40B4-BE49-F238E27FC236}">
                <a16:creationId xmlns:a16="http://schemas.microsoft.com/office/drawing/2014/main" id="{5AC6B192-7203-4684-9859-554C37CBEB62}"/>
              </a:ext>
            </a:extLst>
          </p:cNvPr>
          <p:cNvCxnSpPr>
            <a:cxnSpLocks/>
            <a:endCxn id="75" idx="1"/>
          </p:cNvCxnSpPr>
          <p:nvPr/>
        </p:nvCxnSpPr>
        <p:spPr>
          <a:xfrm flipV="1">
            <a:off x="7798494" y="3124024"/>
            <a:ext cx="9378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Prostokąt 3">
            <a:extLst>
              <a:ext uri="{FF2B5EF4-FFF2-40B4-BE49-F238E27FC236}">
                <a16:creationId xmlns:a16="http://schemas.microsoft.com/office/drawing/2014/main" id="{93D1908C-DC74-4F68-933E-2EE4158F46CE}"/>
              </a:ext>
            </a:extLst>
          </p:cNvPr>
          <p:cNvSpPr/>
          <p:nvPr/>
        </p:nvSpPr>
        <p:spPr>
          <a:xfrm>
            <a:off x="162827" y="2090257"/>
            <a:ext cx="1064175" cy="692254"/>
          </a:xfrm>
          <a:prstGeom prst="rect">
            <a:avLst/>
          </a:prstGeom>
          <a:solidFill>
            <a:srgbClr val="BCD7EF"/>
          </a:solidFill>
          <a:ln w="12700">
            <a:solidFill>
              <a:srgbClr val="44739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800" b="1" strike="noStrike" spc="-1" dirty="0">
                <a:latin typeface="Times New Roman" pitchFamily="18" charset="0"/>
                <a:cs typeface="Times New Roman" pitchFamily="18" charset="0"/>
              </a:rPr>
              <a:t>Zespół Koordynacji </a:t>
            </a:r>
            <a:br>
              <a:rPr lang="pl-PL" sz="800" b="1" strike="noStrike" spc="-1" dirty="0">
                <a:latin typeface="Times New Roman" pitchFamily="18" charset="0"/>
                <a:cs typeface="Times New Roman" pitchFamily="18" charset="0"/>
              </a:rPr>
            </a:br>
            <a:r>
              <a:rPr lang="pl-PL" sz="800" b="1" strike="noStrike" spc="-1" dirty="0">
                <a:latin typeface="Times New Roman" pitchFamily="18" charset="0"/>
                <a:cs typeface="Times New Roman" pitchFamily="18" charset="0"/>
              </a:rPr>
              <a:t>i Wymiany Informacji </a:t>
            </a:r>
          </a:p>
        </p:txBody>
      </p:sp>
      <p:cxnSp>
        <p:nvCxnSpPr>
          <p:cNvPr id="59" name="Łącznik prosty 58">
            <a:extLst>
              <a:ext uri="{FF2B5EF4-FFF2-40B4-BE49-F238E27FC236}">
                <a16:creationId xmlns:a16="http://schemas.microsoft.com/office/drawing/2014/main" id="{C6D0D9F8-40C8-4DED-A66A-00EA8113E982}"/>
              </a:ext>
            </a:extLst>
          </p:cNvPr>
          <p:cNvCxnSpPr>
            <a:cxnSpLocks/>
            <a:stCxn id="197" idx="1"/>
          </p:cNvCxnSpPr>
          <p:nvPr/>
        </p:nvCxnSpPr>
        <p:spPr>
          <a:xfrm flipH="1">
            <a:off x="1227003" y="2446546"/>
            <a:ext cx="1835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800">
        <p:fad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9AD753-CC28-4AE1-BE83-856BB3A5E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4879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</TotalTime>
  <Words>132</Words>
  <Application>Microsoft Office PowerPoint</Application>
  <PresentationFormat>Pokaz na ekranie (4:3)</PresentationFormat>
  <Paragraphs>33</Paragraphs>
  <Slides>2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9" baseType="lpstr">
      <vt:lpstr>Arial</vt:lpstr>
      <vt:lpstr>Calibri</vt:lpstr>
      <vt:lpstr>DejaVu Sans</vt:lpstr>
      <vt:lpstr>Symbol</vt:lpstr>
      <vt:lpstr>Times New Roman</vt:lpstr>
      <vt:lpstr>Wingdings</vt:lpstr>
      <vt:lpstr>Office Theme</vt:lpstr>
      <vt:lpstr>                                     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Komenda Główna Policji</dc:title>
  <dc:creator>kgp</dc:creator>
  <cp:lastModifiedBy>Monika Matyjewicz</cp:lastModifiedBy>
  <cp:revision>44</cp:revision>
  <cp:lastPrinted>2024-11-30T12:00:25Z</cp:lastPrinted>
  <dcterms:created xsi:type="dcterms:W3CDTF">2013-11-14T14:36:16Z</dcterms:created>
  <dcterms:modified xsi:type="dcterms:W3CDTF">2025-01-13T13:28:54Z</dcterms:modified>
  <dc:language>pl-PL</dc:language>
</cp:coreProperties>
</file>