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2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32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337D4-2C2D-4874-A7BB-0D957BC48FD9}" type="datetimeFigureOut">
              <a:rPr lang="pl-PL" smtClean="0"/>
              <a:pPr/>
              <a:t>02.02.2024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2E78F-903B-4112-BDEC-7462D21CA20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2E78F-903B-4112-BDEC-7462D21CA20B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1143000" y="1122840"/>
            <a:ext cx="6857280" cy="1106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216000" anchor="ctr">
            <a:noAutofit/>
          </a:bodyPr>
          <a:lstStyle/>
          <a:p>
            <a:r>
              <a:rPr lang="pl-PL" sz="18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1084092" y="1096776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216000" anchor="b">
            <a:normAutofit/>
          </a:bodyPr>
          <a:lstStyle/>
          <a:p>
            <a:pPr>
              <a:lnSpc>
                <a:spcPts val="300"/>
              </a:lnSpc>
              <a:buNone/>
              <a:tabLst>
                <a:tab pos="0" algn="l"/>
              </a:tabLst>
            </a:pPr>
            <a:r>
              <a:rPr lang="pl-PL" sz="5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									</a:t>
            </a:r>
            <a:r>
              <a:rPr dirty="0"/>
              <a:t/>
            </a:r>
            <a:br>
              <a:rPr dirty="0"/>
            </a:br>
            <a:r>
              <a:rPr lang="pl-PL" sz="126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								</a:t>
            </a:r>
            <a:br>
              <a:rPr lang="pl-PL" sz="126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60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60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pl-PL" sz="5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					</a:t>
            </a:r>
            <a:r>
              <a:rPr lang="pl-PL" sz="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endParaRPr lang="pl-PL" sz="600" b="0" strike="noStrike" spc="-1" dirty="0">
              <a:latin typeface="Arial"/>
            </a:endParaRPr>
          </a:p>
        </p:txBody>
      </p:sp>
      <p:sp>
        <p:nvSpPr>
          <p:cNvPr id="192" name="pole tekstowe 4"/>
          <p:cNvSpPr/>
          <p:nvPr/>
        </p:nvSpPr>
        <p:spPr>
          <a:xfrm>
            <a:off x="3385800" y="785794"/>
            <a:ext cx="2371680" cy="428628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 Y R E K T O R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B I U R A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193" name="pole tekstowe 5"/>
          <p:cNvSpPr/>
          <p:nvPr/>
        </p:nvSpPr>
        <p:spPr>
          <a:xfrm>
            <a:off x="6106494" y="1378749"/>
            <a:ext cx="1692000" cy="633640"/>
          </a:xfrm>
          <a:prstGeom prst="rect">
            <a:avLst/>
          </a:prstGeom>
          <a:solidFill>
            <a:srgbClr val="BCD7E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Z A S T Ę P C A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 Y R E K T O R A   </a:t>
            </a:r>
            <a:r>
              <a:rPr dirty="0"/>
              <a:t/>
            </a:r>
            <a:br>
              <a:rPr dirty="0"/>
            </a:b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B I U R A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194" name="pole tekstowe 9"/>
          <p:cNvSpPr/>
          <p:nvPr/>
        </p:nvSpPr>
        <p:spPr>
          <a:xfrm>
            <a:off x="1147575" y="2858595"/>
            <a:ext cx="1692000" cy="625258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do walki z Handlem Ludźmi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195" name="pole tekstowe 10"/>
          <p:cNvSpPr/>
          <p:nvPr/>
        </p:nvSpPr>
        <p:spPr>
          <a:xfrm>
            <a:off x="6106494" y="2121648"/>
            <a:ext cx="1692000" cy="648000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Techniki Operacyjnej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196" name="pole tekstowe 11"/>
          <p:cNvSpPr/>
          <p:nvPr/>
        </p:nvSpPr>
        <p:spPr>
          <a:xfrm>
            <a:off x="3729420" y="2118759"/>
            <a:ext cx="1684440" cy="648000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1" spc="-1" dirty="0">
              <a:solidFill>
                <a:srgbClr val="00000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pc="-1" dirty="0">
                <a:solidFill>
                  <a:srgbClr val="000000"/>
                </a:solidFill>
                <a:latin typeface="Times New Roman"/>
                <a:ea typeface="Arial"/>
              </a:rPr>
              <a:t>Wydział Ogólny</a:t>
            </a:r>
            <a:endParaRPr lang="pl-PL" sz="1200" spc="-1" dirty="0"/>
          </a:p>
        </p:txBody>
      </p:sp>
      <p:sp>
        <p:nvSpPr>
          <p:cNvPr id="197" name="pole tekstowe 12"/>
          <p:cNvSpPr/>
          <p:nvPr/>
        </p:nvSpPr>
        <p:spPr>
          <a:xfrm>
            <a:off x="1167927" y="2090257"/>
            <a:ext cx="1692000" cy="671444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1" spc="-1" dirty="0">
              <a:solidFill>
                <a:srgbClr val="00000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pc="-1" dirty="0">
                <a:solidFill>
                  <a:srgbClr val="000000"/>
                </a:solidFill>
                <a:latin typeface="Times New Roman"/>
                <a:ea typeface="Arial"/>
              </a:rPr>
              <a:t>Wydział Kryminalny</a:t>
            </a:r>
            <a:endParaRPr lang="pl-PL" sz="1200" spc="-1" dirty="0"/>
          </a:p>
        </p:txBody>
      </p:sp>
      <p:sp>
        <p:nvSpPr>
          <p:cNvPr id="198" name="pole tekstowe 13"/>
          <p:cNvSpPr/>
          <p:nvPr/>
        </p:nvSpPr>
        <p:spPr>
          <a:xfrm>
            <a:off x="6106494" y="2841702"/>
            <a:ext cx="1692000" cy="648000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Dochodzeniowo-Śledczy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199" name="pole tekstowe 14"/>
          <p:cNvSpPr/>
          <p:nvPr/>
        </p:nvSpPr>
        <p:spPr>
          <a:xfrm>
            <a:off x="6106494" y="4364464"/>
            <a:ext cx="1692000" cy="648000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 Poszukiwań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i Identyfikacji Osób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200" name="pole tekstowe 15"/>
          <p:cNvSpPr/>
          <p:nvPr/>
        </p:nvSpPr>
        <p:spPr>
          <a:xfrm>
            <a:off x="1147575" y="3635740"/>
            <a:ext cx="1692000" cy="790506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do walki </a:t>
            </a:r>
            <a:b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</a:b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z Przestępczością Narkotykową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201" name="pole tekstowe 19"/>
          <p:cNvSpPr/>
          <p:nvPr/>
        </p:nvSpPr>
        <p:spPr>
          <a:xfrm>
            <a:off x="1167714" y="1359763"/>
            <a:ext cx="1692000" cy="633600"/>
          </a:xfrm>
          <a:prstGeom prst="rect">
            <a:avLst/>
          </a:prstGeom>
          <a:solidFill>
            <a:srgbClr val="BCD7E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Z A S T Ę P C A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 Y R E K T O R A   </a:t>
            </a:r>
            <a:r>
              <a:rPr dirty="0"/>
              <a:t/>
            </a:r>
            <a:br>
              <a:rPr dirty="0"/>
            </a:b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B I U R A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215" name="Prostokąt 24"/>
          <p:cNvSpPr/>
          <p:nvPr/>
        </p:nvSpPr>
        <p:spPr>
          <a:xfrm>
            <a:off x="5344099" y="5918593"/>
            <a:ext cx="1357560" cy="500066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Sekcja Przewodników Psów Specjalnych MTR</a:t>
            </a:r>
            <a:endParaRPr lang="pl-PL" sz="800" b="0" strike="noStrike" spc="-1" dirty="0">
              <a:latin typeface="Arial"/>
            </a:endParaRPr>
          </a:p>
        </p:txBody>
      </p:sp>
      <p:sp>
        <p:nvSpPr>
          <p:cNvPr id="218" name="Prostokąt 3"/>
          <p:cNvSpPr/>
          <p:nvPr/>
        </p:nvSpPr>
        <p:spPr>
          <a:xfrm>
            <a:off x="5336926" y="5229873"/>
            <a:ext cx="1357560" cy="500066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Centralna Sekcja Poszukiwań Celowych</a:t>
            </a:r>
            <a:endParaRPr lang="pl-PL" sz="800" b="0" strike="noStrike" spc="-1" dirty="0">
              <a:latin typeface="Arial"/>
            </a:endParaRPr>
          </a:p>
        </p:txBody>
      </p:sp>
      <p:sp>
        <p:nvSpPr>
          <p:cNvPr id="38" name="pole tekstowe 37"/>
          <p:cNvSpPr txBox="1"/>
          <p:nvPr/>
        </p:nvSpPr>
        <p:spPr>
          <a:xfrm>
            <a:off x="369328" y="132513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Schemat organizacyjny </a:t>
            </a:r>
          </a:p>
          <a:p>
            <a:pPr algn="ctr"/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Biura Kryminalnego Komendy Głównej Policji</a:t>
            </a:r>
          </a:p>
        </p:txBody>
      </p:sp>
      <p:sp>
        <p:nvSpPr>
          <p:cNvPr id="39" name="pole tekstowe 38"/>
          <p:cNvSpPr txBox="1"/>
          <p:nvPr/>
        </p:nvSpPr>
        <p:spPr>
          <a:xfrm>
            <a:off x="7572396" y="28572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" dirty="0">
                <a:latin typeface="Times New Roman" pitchFamily="18" charset="0"/>
                <a:cs typeface="Times New Roman" pitchFamily="18" charset="0"/>
              </a:rPr>
              <a:t>Załącznik do decyzji nr  ……/2024 Dyrektora Biura Kryminalnego Komendy Głównej Policji </a:t>
            </a:r>
          </a:p>
          <a:p>
            <a:r>
              <a:rPr lang="pl-PL" sz="600" dirty="0">
                <a:latin typeface="Times New Roman" pitchFamily="18" charset="0"/>
                <a:cs typeface="Times New Roman" pitchFamily="18" charset="0"/>
              </a:rPr>
              <a:t>z dnia </a:t>
            </a:r>
            <a:r>
              <a:rPr lang="pl-PL" sz="600">
                <a:latin typeface="Times New Roman" pitchFamily="18" charset="0"/>
                <a:cs typeface="Times New Roman" pitchFamily="18" charset="0"/>
              </a:rPr>
              <a:t>…… stycznia 2024 </a:t>
            </a:r>
            <a:r>
              <a:rPr lang="pl-PL" sz="600" dirty="0">
                <a:latin typeface="Times New Roman" pitchFamily="18" charset="0"/>
                <a:cs typeface="Times New Roman" pitchFamily="18" charset="0"/>
              </a:rPr>
              <a:t>r.</a:t>
            </a:r>
          </a:p>
        </p:txBody>
      </p:sp>
      <p:sp>
        <p:nvSpPr>
          <p:cNvPr id="37" name="Prostokąt 4"/>
          <p:cNvSpPr/>
          <p:nvPr/>
        </p:nvSpPr>
        <p:spPr>
          <a:xfrm>
            <a:off x="6106494" y="3595357"/>
            <a:ext cx="1692000" cy="648000"/>
          </a:xfrm>
          <a:prstGeom prst="rect">
            <a:avLst/>
          </a:prstGeom>
          <a:solidFill>
            <a:schemeClr val="accent5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 Przestępstw Niewykrytych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52" name="Prostokąt 3"/>
          <p:cNvSpPr/>
          <p:nvPr/>
        </p:nvSpPr>
        <p:spPr>
          <a:xfrm>
            <a:off x="7186793" y="5918593"/>
            <a:ext cx="1357322" cy="500066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Zespół </a:t>
            </a:r>
            <a:r>
              <a:rPr lang="pl-PL" sz="800" b="1" strike="noStrike" spc="-1" smtClean="0">
                <a:latin typeface="Times New Roman" pitchFamily="18" charset="0"/>
                <a:cs typeface="Times New Roman" pitchFamily="18" charset="0"/>
              </a:rPr>
              <a:t>do spraw </a:t>
            </a: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Koordynacji </a:t>
            </a:r>
            <a:b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</a:b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i Nadzoru Poszukiwań </a:t>
            </a:r>
            <a:b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</a:b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i Identyfikacji Osób</a:t>
            </a:r>
          </a:p>
        </p:txBody>
      </p:sp>
      <p:sp>
        <p:nvSpPr>
          <p:cNvPr id="53" name="Prostokąt 3"/>
          <p:cNvSpPr/>
          <p:nvPr/>
        </p:nvSpPr>
        <p:spPr>
          <a:xfrm>
            <a:off x="7203330" y="5229873"/>
            <a:ext cx="1357322" cy="500066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Zespół Całodobowej Obsługi – Centrum Poszukiwań Osób Zaginionych</a:t>
            </a:r>
          </a:p>
        </p:txBody>
      </p:sp>
      <p:sp>
        <p:nvSpPr>
          <p:cNvPr id="75" name="Prostokąt 24"/>
          <p:cNvSpPr/>
          <p:nvPr/>
        </p:nvSpPr>
        <p:spPr>
          <a:xfrm>
            <a:off x="7916535" y="2765619"/>
            <a:ext cx="1178509" cy="794039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Zespół </a:t>
            </a:r>
            <a:r>
              <a:rPr lang="pl-PL" sz="800" b="1" strike="noStrike" spc="-1" dirty="0" smtClean="0">
                <a:latin typeface="Times New Roman" pitchFamily="18" charset="0"/>
                <a:cs typeface="Times New Roman" pitchFamily="18" charset="0"/>
              </a:rPr>
              <a:t>do spraw Zarządzania </a:t>
            </a:r>
            <a:r>
              <a:rPr lang="pl-PL" sz="800" b="1" strike="noStrike" spc="-1" dirty="0">
                <a:latin typeface="Times New Roman" pitchFamily="18" charset="0"/>
                <a:cs typeface="Times New Roman" pitchFamily="18" charset="0"/>
              </a:rPr>
              <a:t>Elektronicznym Rejestrem Czynności </a:t>
            </a:r>
            <a:r>
              <a:rPr lang="pl-PL" sz="800" b="1" strike="noStrike" spc="-1" dirty="0" smtClean="0">
                <a:latin typeface="Times New Roman" pitchFamily="18" charset="0"/>
                <a:cs typeface="Times New Roman" pitchFamily="18" charset="0"/>
              </a:rPr>
              <a:t>Dochodzeniowo-Śledczych (ERCDŚ)</a:t>
            </a:r>
            <a:endParaRPr lang="pl-PL" sz="800" b="1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xmlns="" id="{21C9D8D7-3F81-4102-86E4-0AC3147EBC75}"/>
              </a:ext>
            </a:extLst>
          </p:cNvPr>
          <p:cNvCxnSpPr>
            <a:stCxn id="218" idx="3"/>
            <a:endCxn id="53" idx="1"/>
          </p:cNvCxnSpPr>
          <p:nvPr/>
        </p:nvCxnSpPr>
        <p:spPr>
          <a:xfrm>
            <a:off x="6694486" y="5479906"/>
            <a:ext cx="5088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xmlns="" id="{2AB3AAC6-7772-4FBB-AC61-A447AAC363E2}"/>
              </a:ext>
            </a:extLst>
          </p:cNvPr>
          <p:cNvCxnSpPr>
            <a:stCxn id="215" idx="3"/>
            <a:endCxn id="52" idx="1"/>
          </p:cNvCxnSpPr>
          <p:nvPr/>
        </p:nvCxnSpPr>
        <p:spPr>
          <a:xfrm>
            <a:off x="6701659" y="6168626"/>
            <a:ext cx="4851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xmlns="" id="{F3278720-2344-48A7-9C12-F39E3F553899}"/>
              </a:ext>
            </a:extLst>
          </p:cNvPr>
          <p:cNvCxnSpPr>
            <a:cxnSpLocks/>
            <a:stCxn id="199" idx="2"/>
          </p:cNvCxnSpPr>
          <p:nvPr/>
        </p:nvCxnSpPr>
        <p:spPr>
          <a:xfrm>
            <a:off x="6952494" y="5012464"/>
            <a:ext cx="0" cy="1156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>
            <a:extLst>
              <a:ext uri="{FF2B5EF4-FFF2-40B4-BE49-F238E27FC236}">
                <a16:creationId xmlns:a16="http://schemas.microsoft.com/office/drawing/2014/main" xmlns="" id="{AC97719C-D908-4EA2-B9D4-FA239C9E7AA9}"/>
              </a:ext>
            </a:extLst>
          </p:cNvPr>
          <p:cNvCxnSpPr>
            <a:cxnSpLocks/>
            <a:stCxn id="192" idx="2"/>
            <a:endCxn id="196" idx="0"/>
          </p:cNvCxnSpPr>
          <p:nvPr/>
        </p:nvCxnSpPr>
        <p:spPr>
          <a:xfrm>
            <a:off x="4571640" y="1214422"/>
            <a:ext cx="0" cy="904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>
            <a:extLst>
              <a:ext uri="{FF2B5EF4-FFF2-40B4-BE49-F238E27FC236}">
                <a16:creationId xmlns:a16="http://schemas.microsoft.com/office/drawing/2014/main" xmlns="" id="{46B909A1-E9DE-4F0D-898C-4C10D48A3CCB}"/>
              </a:ext>
            </a:extLst>
          </p:cNvPr>
          <p:cNvCxnSpPr>
            <a:cxnSpLocks/>
          </p:cNvCxnSpPr>
          <p:nvPr/>
        </p:nvCxnSpPr>
        <p:spPr>
          <a:xfrm flipH="1">
            <a:off x="2013714" y="1000108"/>
            <a:ext cx="1372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53">
            <a:extLst>
              <a:ext uri="{FF2B5EF4-FFF2-40B4-BE49-F238E27FC236}">
                <a16:creationId xmlns:a16="http://schemas.microsoft.com/office/drawing/2014/main" xmlns="" id="{8D286681-875E-41A5-B27A-86521F85BF76}"/>
              </a:ext>
            </a:extLst>
          </p:cNvPr>
          <p:cNvCxnSpPr>
            <a:cxnSpLocks/>
            <a:endCxn id="201" idx="0"/>
          </p:cNvCxnSpPr>
          <p:nvPr/>
        </p:nvCxnSpPr>
        <p:spPr>
          <a:xfrm>
            <a:off x="2013714" y="1000108"/>
            <a:ext cx="0" cy="359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60">
            <a:extLst>
              <a:ext uri="{FF2B5EF4-FFF2-40B4-BE49-F238E27FC236}">
                <a16:creationId xmlns:a16="http://schemas.microsoft.com/office/drawing/2014/main" xmlns="" id="{E126216F-3FF7-47FC-AAF7-4CA9E72E85C1}"/>
              </a:ext>
            </a:extLst>
          </p:cNvPr>
          <p:cNvCxnSpPr>
            <a:cxnSpLocks/>
            <a:stCxn id="192" idx="3"/>
          </p:cNvCxnSpPr>
          <p:nvPr/>
        </p:nvCxnSpPr>
        <p:spPr>
          <a:xfrm>
            <a:off x="5757480" y="1000108"/>
            <a:ext cx="1195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62">
            <a:extLst>
              <a:ext uri="{FF2B5EF4-FFF2-40B4-BE49-F238E27FC236}">
                <a16:creationId xmlns:a16="http://schemas.microsoft.com/office/drawing/2014/main" xmlns="" id="{45E09194-3476-4A76-921E-45C93779800D}"/>
              </a:ext>
            </a:extLst>
          </p:cNvPr>
          <p:cNvCxnSpPr>
            <a:cxnSpLocks/>
            <a:endCxn id="193" idx="0"/>
          </p:cNvCxnSpPr>
          <p:nvPr/>
        </p:nvCxnSpPr>
        <p:spPr>
          <a:xfrm>
            <a:off x="6952494" y="1000108"/>
            <a:ext cx="0" cy="378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68">
            <a:extLst>
              <a:ext uri="{FF2B5EF4-FFF2-40B4-BE49-F238E27FC236}">
                <a16:creationId xmlns:a16="http://schemas.microsoft.com/office/drawing/2014/main" xmlns="" id="{C04AC545-A4AB-4BCF-9E8A-DE097E438129}"/>
              </a:ext>
            </a:extLst>
          </p:cNvPr>
          <p:cNvCxnSpPr>
            <a:cxnSpLocks/>
            <a:stCxn id="201" idx="1"/>
          </p:cNvCxnSpPr>
          <p:nvPr/>
        </p:nvCxnSpPr>
        <p:spPr>
          <a:xfrm flipH="1">
            <a:off x="899592" y="1676563"/>
            <a:ext cx="268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71">
            <a:extLst>
              <a:ext uri="{FF2B5EF4-FFF2-40B4-BE49-F238E27FC236}">
                <a16:creationId xmlns:a16="http://schemas.microsoft.com/office/drawing/2014/main" xmlns="" id="{5B144B50-6EE5-49C2-9E8A-4400E286307B}"/>
              </a:ext>
            </a:extLst>
          </p:cNvPr>
          <p:cNvCxnSpPr>
            <a:cxnSpLocks/>
          </p:cNvCxnSpPr>
          <p:nvPr/>
        </p:nvCxnSpPr>
        <p:spPr>
          <a:xfrm>
            <a:off x="899592" y="1676563"/>
            <a:ext cx="0" cy="2354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>
            <a:extLst>
              <a:ext uri="{FF2B5EF4-FFF2-40B4-BE49-F238E27FC236}">
                <a16:creationId xmlns:a16="http://schemas.microsoft.com/office/drawing/2014/main" xmlns="" id="{CDCBB689-4D1D-4F84-95D2-B1515D61A471}"/>
              </a:ext>
            </a:extLst>
          </p:cNvPr>
          <p:cNvCxnSpPr>
            <a:cxnSpLocks/>
            <a:endCxn id="200" idx="1"/>
          </p:cNvCxnSpPr>
          <p:nvPr/>
        </p:nvCxnSpPr>
        <p:spPr>
          <a:xfrm>
            <a:off x="899592" y="4030993"/>
            <a:ext cx="247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Łącznik prosty 84">
            <a:extLst>
              <a:ext uri="{FF2B5EF4-FFF2-40B4-BE49-F238E27FC236}">
                <a16:creationId xmlns:a16="http://schemas.microsoft.com/office/drawing/2014/main" xmlns="" id="{8B76685D-079F-43F2-AED5-ED40146F03FA}"/>
              </a:ext>
            </a:extLst>
          </p:cNvPr>
          <p:cNvCxnSpPr>
            <a:stCxn id="193" idx="1"/>
          </p:cNvCxnSpPr>
          <p:nvPr/>
        </p:nvCxnSpPr>
        <p:spPr>
          <a:xfrm flipH="1">
            <a:off x="5868144" y="1695569"/>
            <a:ext cx="23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Łącznik prosty 86">
            <a:extLst>
              <a:ext uri="{FF2B5EF4-FFF2-40B4-BE49-F238E27FC236}">
                <a16:creationId xmlns:a16="http://schemas.microsoft.com/office/drawing/2014/main" xmlns="" id="{8C2ACEAE-D2ED-454D-894C-50265298F3D1}"/>
              </a:ext>
            </a:extLst>
          </p:cNvPr>
          <p:cNvCxnSpPr>
            <a:cxnSpLocks/>
          </p:cNvCxnSpPr>
          <p:nvPr/>
        </p:nvCxnSpPr>
        <p:spPr>
          <a:xfrm>
            <a:off x="5868144" y="1695569"/>
            <a:ext cx="0" cy="2992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Łącznik prosty 88">
            <a:extLst>
              <a:ext uri="{FF2B5EF4-FFF2-40B4-BE49-F238E27FC236}">
                <a16:creationId xmlns:a16="http://schemas.microsoft.com/office/drawing/2014/main" xmlns="" id="{405A2C40-5991-40E4-B30A-885F9679E52F}"/>
              </a:ext>
            </a:extLst>
          </p:cNvPr>
          <p:cNvCxnSpPr>
            <a:stCxn id="195" idx="1"/>
          </p:cNvCxnSpPr>
          <p:nvPr/>
        </p:nvCxnSpPr>
        <p:spPr>
          <a:xfrm flipH="1" flipV="1">
            <a:off x="5868144" y="2440231"/>
            <a:ext cx="238350" cy="5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Łącznik prosty 96">
            <a:extLst>
              <a:ext uri="{FF2B5EF4-FFF2-40B4-BE49-F238E27FC236}">
                <a16:creationId xmlns:a16="http://schemas.microsoft.com/office/drawing/2014/main" xmlns="" id="{0474656D-682B-4634-9445-644B6B9891E3}"/>
              </a:ext>
            </a:extLst>
          </p:cNvPr>
          <p:cNvCxnSpPr>
            <a:stCxn id="197" idx="1"/>
          </p:cNvCxnSpPr>
          <p:nvPr/>
        </p:nvCxnSpPr>
        <p:spPr>
          <a:xfrm flipH="1">
            <a:off x="899592" y="2425979"/>
            <a:ext cx="2683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98">
            <a:extLst>
              <a:ext uri="{FF2B5EF4-FFF2-40B4-BE49-F238E27FC236}">
                <a16:creationId xmlns:a16="http://schemas.microsoft.com/office/drawing/2014/main" xmlns="" id="{C93C8BE1-8E1C-42F5-A174-2D8E54E4FCB9}"/>
              </a:ext>
            </a:extLst>
          </p:cNvPr>
          <p:cNvCxnSpPr>
            <a:stCxn id="194" idx="1"/>
          </p:cNvCxnSpPr>
          <p:nvPr/>
        </p:nvCxnSpPr>
        <p:spPr>
          <a:xfrm flipH="1">
            <a:off x="899591" y="3171224"/>
            <a:ext cx="247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Łącznik prosty 103">
            <a:extLst>
              <a:ext uri="{FF2B5EF4-FFF2-40B4-BE49-F238E27FC236}">
                <a16:creationId xmlns:a16="http://schemas.microsoft.com/office/drawing/2014/main" xmlns="" id="{149B9A37-1B13-4232-A39A-6751582A95F1}"/>
              </a:ext>
            </a:extLst>
          </p:cNvPr>
          <p:cNvCxnSpPr>
            <a:stCxn id="199" idx="1"/>
          </p:cNvCxnSpPr>
          <p:nvPr/>
        </p:nvCxnSpPr>
        <p:spPr>
          <a:xfrm flipH="1">
            <a:off x="5868144" y="4688464"/>
            <a:ext cx="23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Łącznik prosty 106">
            <a:extLst>
              <a:ext uri="{FF2B5EF4-FFF2-40B4-BE49-F238E27FC236}">
                <a16:creationId xmlns:a16="http://schemas.microsoft.com/office/drawing/2014/main" xmlns="" id="{E5A78414-59D0-4388-A29E-AF72606E5FA3}"/>
              </a:ext>
            </a:extLst>
          </p:cNvPr>
          <p:cNvCxnSpPr>
            <a:stCxn id="37" idx="1"/>
          </p:cNvCxnSpPr>
          <p:nvPr/>
        </p:nvCxnSpPr>
        <p:spPr>
          <a:xfrm flipH="1">
            <a:off x="5868144" y="3919357"/>
            <a:ext cx="23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Łącznik prosty 108">
            <a:extLst>
              <a:ext uri="{FF2B5EF4-FFF2-40B4-BE49-F238E27FC236}">
                <a16:creationId xmlns:a16="http://schemas.microsoft.com/office/drawing/2014/main" xmlns="" id="{B6C2A773-0AAE-4F86-A51C-6F20608AD498}"/>
              </a:ext>
            </a:extLst>
          </p:cNvPr>
          <p:cNvCxnSpPr>
            <a:stCxn id="198" idx="1"/>
          </p:cNvCxnSpPr>
          <p:nvPr/>
        </p:nvCxnSpPr>
        <p:spPr>
          <a:xfrm flipH="1">
            <a:off x="5868144" y="3165702"/>
            <a:ext cx="238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Łącznik prosty 118">
            <a:extLst>
              <a:ext uri="{FF2B5EF4-FFF2-40B4-BE49-F238E27FC236}">
                <a16:creationId xmlns:a16="http://schemas.microsoft.com/office/drawing/2014/main" xmlns="" id="{5AC6B192-7203-4684-9859-554C37CBEB62}"/>
              </a:ext>
            </a:extLst>
          </p:cNvPr>
          <p:cNvCxnSpPr>
            <a:stCxn id="198" idx="3"/>
            <a:endCxn id="75" idx="1"/>
          </p:cNvCxnSpPr>
          <p:nvPr/>
        </p:nvCxnSpPr>
        <p:spPr>
          <a:xfrm flipV="1">
            <a:off x="7798494" y="3162639"/>
            <a:ext cx="118041" cy="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8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132</Words>
  <Application>Microsoft Office PowerPoint</Application>
  <PresentationFormat>Pokaz na ekranie (4:3)</PresentationFormat>
  <Paragraphs>32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Office Theme</vt:lpstr>
      <vt:lpstr>         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Komenda Główna Policji</dc:title>
  <dc:creator>kgp</dc:creator>
  <cp:lastModifiedBy>Magdalena Stryjek</cp:lastModifiedBy>
  <cp:revision>30</cp:revision>
  <dcterms:created xsi:type="dcterms:W3CDTF">2013-11-14T14:36:16Z</dcterms:created>
  <dcterms:modified xsi:type="dcterms:W3CDTF">2024-02-02T10:58:11Z</dcterms:modified>
  <dc:language>pl-PL</dc:language>
</cp:coreProperties>
</file>